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7" r:id="rId5"/>
    <p:sldId id="352" r:id="rId6"/>
    <p:sldId id="325" r:id="rId7"/>
    <p:sldId id="380" r:id="rId8"/>
    <p:sldId id="388" r:id="rId9"/>
    <p:sldId id="379" r:id="rId10"/>
    <p:sldId id="381" r:id="rId11"/>
    <p:sldId id="33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3" autoAdjust="0"/>
    <p:restoredTop sz="70867" autoAdjust="0"/>
  </p:normalViewPr>
  <p:slideViewPr>
    <p:cSldViewPr snapToObjects="1">
      <p:cViewPr varScale="1">
        <p:scale>
          <a:sx n="62" d="100"/>
          <a:sy n="62" d="100"/>
        </p:scale>
        <p:origin x="13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7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96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8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429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7620000" cy="3046988"/>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Activity 3: Launch an Implementation of the </a:t>
            </a:r>
            <a:r>
              <a:rPr lang="en-US" sz="3600" dirty="0" err="1">
                <a:solidFill>
                  <a:schemeClr val="bg2">
                    <a:lumMod val="75000"/>
                  </a:schemeClr>
                </a:solidFill>
              </a:rPr>
              <a:t>hiv-cds</a:t>
            </a:r>
            <a:r>
              <a:rPr lang="en-US" sz="3600" dirty="0">
                <a:solidFill>
                  <a:schemeClr val="bg2">
                    <a:lumMod val="75000"/>
                  </a:schemeClr>
                </a:solidFill>
              </a:rPr>
              <a:t> Questionnaire</a:t>
            </a: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For this activity we will use the smart-on-</a:t>
            </a:r>
            <a:r>
              <a:rPr lang="en-US" sz="2400" dirty="0" err="1">
                <a:solidFill>
                  <a:schemeClr val="bg2">
                    <a:lumMod val="75000"/>
                  </a:schemeClr>
                </a:solidFill>
              </a:rPr>
              <a:t>fhir</a:t>
            </a:r>
            <a:r>
              <a:rPr lang="en-US" sz="2400" dirty="0">
                <a:solidFill>
                  <a:schemeClr val="bg2">
                    <a:lumMod val="75000"/>
                  </a:schemeClr>
                </a:solidFill>
              </a:rPr>
              <a:t>-examples application</a:t>
            </a:r>
          </a:p>
          <a:p>
            <a:pPr marL="285750" indent="-285750">
              <a:buFont typeface="Arial" panose="020B0604020202020204" pitchFamily="34" charset="0"/>
              <a:buChar char="•"/>
            </a:pPr>
            <a:r>
              <a:rPr lang="en-US" sz="2400" dirty="0">
                <a:solidFill>
                  <a:schemeClr val="bg2">
                    <a:lumMod val="75000"/>
                  </a:schemeClr>
                </a:solidFill>
              </a:rPr>
              <a:t>We will use the </a:t>
            </a:r>
            <a:r>
              <a:rPr lang="en-US" sz="2400" dirty="0" err="1">
                <a:solidFill>
                  <a:schemeClr val="bg2">
                    <a:lumMod val="75000"/>
                  </a:schemeClr>
                </a:solidFill>
              </a:rPr>
              <a:t>SmartHealthIt</a:t>
            </a:r>
            <a:r>
              <a:rPr lang="en-US" sz="2400" dirty="0">
                <a:solidFill>
                  <a:schemeClr val="bg2">
                    <a:lumMod val="75000"/>
                  </a:schemeClr>
                </a:solidFill>
              </a:rPr>
              <a:t> Sandbox to launch the application</a:t>
            </a:r>
          </a:p>
        </p:txBody>
      </p:sp>
    </p:spTree>
    <p:extLst>
      <p:ext uri="{BB962C8B-B14F-4D97-AF65-F5344CB8AC3E}">
        <p14:creationId xmlns:p14="http://schemas.microsoft.com/office/powerpoint/2010/main" val="412833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462760"/>
          </a:xfrm>
          <a:prstGeom prst="rect">
            <a:avLst/>
          </a:prstGeom>
          <a:noFill/>
        </p:spPr>
        <p:txBody>
          <a:bodyPr wrap="square">
            <a:spAutoFit/>
          </a:bodyPr>
          <a:lstStyle/>
          <a:p>
            <a:r>
              <a:rPr lang="en-US" sz="3600" baseline="0" dirty="0">
                <a:solidFill>
                  <a:schemeClr val="accent4">
                    <a:lumMod val="75000"/>
                  </a:schemeClr>
                </a:solidFill>
              </a:rPr>
              <a:t>The NACHC </a:t>
            </a:r>
            <a:r>
              <a:rPr lang="en-US" sz="3600" baseline="0" dirty="0" err="1">
                <a:solidFill>
                  <a:schemeClr val="accent4">
                    <a:lumMod val="75000"/>
                  </a:schemeClr>
                </a:solidFill>
              </a:rPr>
              <a:t>hiv-cds</a:t>
            </a:r>
            <a:r>
              <a:rPr lang="en-US" sz="3600" baseline="0" dirty="0">
                <a:solidFill>
                  <a:schemeClr val="accent4">
                    <a:lumMod val="75000"/>
                  </a:schemeClr>
                </a:solidFill>
              </a:rPr>
              <a:t> Project and SMART on </a:t>
            </a:r>
            <a:r>
              <a:rPr lang="en-US" sz="3600" baseline="0" dirty="0" err="1">
                <a:solidFill>
                  <a:schemeClr val="accent4">
                    <a:lumMod val="75000"/>
                  </a:schemeClr>
                </a:solidFill>
              </a:rPr>
              <a:t>FHIR</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The smart-on-</a:t>
            </a:r>
            <a:r>
              <a:rPr lang="en-US" sz="2800" dirty="0" err="1">
                <a:solidFill>
                  <a:schemeClr val="tx1">
                    <a:lumMod val="65000"/>
                    <a:lumOff val="35000"/>
                  </a:schemeClr>
                </a:solidFill>
              </a:rPr>
              <a:t>fhir</a:t>
            </a:r>
            <a:r>
              <a:rPr lang="en-US" sz="2800" dirty="0">
                <a:solidFill>
                  <a:schemeClr val="tx1">
                    <a:lumMod val="65000"/>
                    <a:lumOff val="35000"/>
                  </a:schemeClr>
                </a:solidFill>
              </a:rPr>
              <a:t>-examples application URL will be provided during the demonstration (the URL changes as AWS assigns a new IP address every time the server is restarted)</a:t>
            </a:r>
          </a:p>
          <a:p>
            <a:pPr marL="285750" indent="-285750">
              <a:buFont typeface="Arial" panose="020B0604020202020204" pitchFamily="34" charset="0"/>
              <a:buChar char="•"/>
            </a:pPr>
            <a:r>
              <a:rPr lang="en-US" sz="2800" dirty="0">
                <a:solidFill>
                  <a:schemeClr val="tx1">
                    <a:lumMod val="65000"/>
                    <a:lumOff val="35000"/>
                  </a:schemeClr>
                </a:solidFill>
              </a:rPr>
              <a:t>We will use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sandbox to simulate an </a:t>
            </a:r>
            <a:r>
              <a:rPr lang="en-US" sz="2800" dirty="0" err="1">
                <a:solidFill>
                  <a:schemeClr val="tx1">
                    <a:lumMod val="65000"/>
                    <a:lumOff val="35000"/>
                  </a:schemeClr>
                </a:solidFill>
              </a:rPr>
              <a:t>EMR</a:t>
            </a:r>
            <a:endParaRPr lang="en-US" sz="2800" dirty="0">
              <a:solidFill>
                <a:schemeClr val="tx1">
                  <a:lumMod val="65000"/>
                  <a:lumOff val="35000"/>
                </a:schemeClr>
              </a:solidFill>
            </a:endParaRPr>
          </a:p>
          <a:p>
            <a:pPr marL="742950" lvl="1" indent="-285750">
              <a:buFont typeface="Arial" panose="020B0604020202020204" pitchFamily="34" charset="0"/>
              <a:buChar cha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800" b="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p>
          <a:p>
            <a:pPr marL="285750" indent="-285750">
              <a:buFont typeface="Arial" panose="020B0604020202020204" pitchFamily="34" charset="0"/>
              <a:buChar char="•"/>
            </a:pPr>
            <a:r>
              <a:rPr lang="en-US" sz="2800" dirty="0">
                <a:solidFill>
                  <a:schemeClr val="tx1">
                    <a:lumMod val="65000"/>
                    <a:lumOff val="35000"/>
                  </a:schemeClr>
                </a:solidFill>
              </a:rPr>
              <a:t>But first we will need to make a small adjustment to Chrome to account for our application not being available as https</a:t>
            </a:r>
          </a:p>
          <a:p>
            <a:endParaRPr lang="en-US" sz="280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Since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 submits the request to the SMART on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FHIR</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application and our application does not currently support https, we need to tell Chrome that we would like to allow launch.smarthealthit.org to send both https and http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Do this by opening launch.smarthealthit.org in a Chrome browser, then selecting the lock icon next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url</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92B8378-92CB-2A1D-C4FB-38FCA7820FFD}"/>
              </a:ext>
            </a:extLst>
          </p:cNvPr>
          <p:cNvPicPr>
            <a:picLocks noChangeAspect="1"/>
          </p:cNvPicPr>
          <p:nvPr/>
        </p:nvPicPr>
        <p:blipFill>
          <a:blip r:embed="rId3"/>
          <a:stretch>
            <a:fillRect/>
          </a:stretch>
        </p:blipFill>
        <p:spPr>
          <a:xfrm>
            <a:off x="2172307" y="2484035"/>
            <a:ext cx="7709599" cy="4368001"/>
          </a:xfrm>
          <a:prstGeom prst="rect">
            <a:avLst/>
          </a:prstGeom>
        </p:spPr>
      </p:pic>
    </p:spTree>
    <p:extLst>
      <p:ext uri="{BB962C8B-B14F-4D97-AF65-F5344CB8AC3E}">
        <p14:creationId xmlns:p14="http://schemas.microsoft.com/office/powerpoint/2010/main" val="197495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Scroll down to the Insecure content setting and select Allow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This will allow our http site to be accessed from the https launch executed by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a:t>
            </a: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E9283F2-9AE4-EFFE-3866-0CC5745F2FFF}"/>
              </a:ext>
            </a:extLst>
          </p:cNvPr>
          <p:cNvPicPr>
            <a:picLocks noChangeAspect="1"/>
          </p:cNvPicPr>
          <p:nvPr/>
        </p:nvPicPr>
        <p:blipFill>
          <a:blip r:embed="rId3"/>
          <a:stretch>
            <a:fillRect/>
          </a:stretch>
        </p:blipFill>
        <p:spPr>
          <a:xfrm>
            <a:off x="2140300" y="1918519"/>
            <a:ext cx="7911400" cy="4714875"/>
          </a:xfrm>
          <a:prstGeom prst="rect">
            <a:avLst/>
          </a:prstGeom>
        </p:spPr>
      </p:pic>
    </p:spTree>
    <p:extLst>
      <p:ext uri="{BB962C8B-B14F-4D97-AF65-F5344CB8AC3E}">
        <p14:creationId xmlns:p14="http://schemas.microsoft.com/office/powerpoint/2010/main" val="84501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136525"/>
            <a:ext cx="118872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Launch our published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from an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EMR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1AEDD88-952D-1EF1-3CD6-89286C7B7E73}"/>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9EC8B9-C316-0205-F1C8-DC0A43788D82}"/>
              </a:ext>
            </a:extLst>
          </p:cNvPr>
          <p:cNvSpPr txBox="1"/>
          <p:nvPr/>
        </p:nvSpPr>
        <p:spPr>
          <a:xfrm>
            <a:off x="-9268" y="5677023"/>
            <a:ext cx="12156989"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Navigate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 box at </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for our app and launch: http://&lt;host-ip&gt;/smart-on-fhir-examples/006-lforms/launch.html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Press the “Launch App!” button</a:t>
            </a:r>
          </a:p>
        </p:txBody>
      </p:sp>
      <p:pic>
        <p:nvPicPr>
          <p:cNvPr id="11" name="Picture 10">
            <a:extLst>
              <a:ext uri="{FF2B5EF4-FFF2-40B4-BE49-F238E27FC236}">
                <a16:creationId xmlns:a16="http://schemas.microsoft.com/office/drawing/2014/main" id="{F38E5797-3DC4-B688-B503-9D3F925E5933}"/>
              </a:ext>
            </a:extLst>
          </p:cNvPr>
          <p:cNvPicPr>
            <a:picLocks noChangeAspect="1"/>
          </p:cNvPicPr>
          <p:nvPr/>
        </p:nvPicPr>
        <p:blipFill>
          <a:blip r:embed="rId4"/>
          <a:stretch>
            <a:fillRect/>
          </a:stretch>
        </p:blipFill>
        <p:spPr>
          <a:xfrm>
            <a:off x="783989" y="881834"/>
            <a:ext cx="10624021" cy="4538663"/>
          </a:xfrm>
          <a:prstGeom prst="rect">
            <a:avLst/>
          </a:prstGeom>
        </p:spPr>
      </p:pic>
    </p:spTree>
    <p:extLst>
      <p:ext uri="{BB962C8B-B14F-4D97-AF65-F5344CB8AC3E}">
        <p14:creationId xmlns:p14="http://schemas.microsoft.com/office/powerpoint/2010/main" val="348287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After logging in and selecting a patient, you should get a response from our publicly available SMART on </a:t>
            </a:r>
            <a:r>
              <a:rPr kumimoji="0" lang="en-US" sz="18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that looks something like this</a:t>
            </a:r>
          </a:p>
        </p:txBody>
      </p:sp>
      <p:sp>
        <p:nvSpPr>
          <p:cNvPr id="4" name="Rectangle 3">
            <a:extLst>
              <a:ext uri="{FF2B5EF4-FFF2-40B4-BE49-F238E27FC236}">
                <a16:creationId xmlns:a16="http://schemas.microsoft.com/office/drawing/2014/main" id="{34C17921-0855-8AD2-25F9-2120390C2A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AC26FF-9260-B8CC-3882-2C9449CA4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281" y="1509169"/>
            <a:ext cx="8961438" cy="519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8</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2.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7557</TotalTime>
  <Words>396</Words>
  <Application>Microsoft Office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 </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128</cp:revision>
  <dcterms:created xsi:type="dcterms:W3CDTF">2020-08-06T14:02:32Z</dcterms:created>
  <dcterms:modified xsi:type="dcterms:W3CDTF">2022-11-27T23:00:49Z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